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3"/>
  </p:sldMasterIdLst>
  <p:notesMasterIdLst>
    <p:notesMasterId r:id="rId5"/>
  </p:notesMasterIdLst>
  <p:sldIdLst>
    <p:sldId id="268" r:id="rId4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866C"/>
    <a:srgbClr val="1F574A"/>
    <a:srgbClr val="D1C9AB"/>
    <a:srgbClr val="C87259"/>
    <a:srgbClr val="E9C8BE"/>
    <a:srgbClr val="C99588"/>
    <a:srgbClr val="212D2F"/>
    <a:srgbClr val="FFFFFF"/>
    <a:srgbClr val="F6F6F6"/>
    <a:srgbClr val="E9F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8" autoAdjust="0"/>
    <p:restoredTop sz="96301"/>
  </p:normalViewPr>
  <p:slideViewPr>
    <p:cSldViewPr snapToGrid="0">
      <p:cViewPr varScale="1">
        <p:scale>
          <a:sx n="82" d="100"/>
          <a:sy n="82" d="100"/>
        </p:scale>
        <p:origin x="3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ADA9C-1534-C24E-8375-0C8B2101CE54}" type="datetimeFigureOut">
              <a:rPr lang="en-US" smtClean="0"/>
              <a:t>7/10/26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A25A5-DC15-794E-8563-0234F6668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1pPr>
    <a:lvl2pPr marL="354456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2pPr>
    <a:lvl3pPr marL="708913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3pPr>
    <a:lvl4pPr marL="1063369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4pPr>
    <a:lvl5pPr marL="1417825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5pPr>
    <a:lvl6pPr marL="1772282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6pPr>
    <a:lvl7pPr marL="2126738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7pPr>
    <a:lvl8pPr marL="2481194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8pPr>
    <a:lvl9pPr marL="2835651" algn="l" defTabSz="708913" rtl="0" eaLnBrk="1" latinLnBrk="0" hangingPunct="1">
      <a:defRPr sz="9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993C61-3DE1-6D13-B616-AF002B8DA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9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g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A826C-40D1-7F79-B239-57E43AF0B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5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A32210-1EE9-0A49-A96F-507F94D83DB1}" type="datetimeFigureOut">
              <a:rPr lang="en-US" smtClean="0"/>
              <a:t>7/10/26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6F3E0D-7270-6841-A153-815FC9FCE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8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18148-147B-418D-62BA-6919DFC75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DA378B-4EC3-888F-584A-5C675C93A12B}"/>
              </a:ext>
            </a:extLst>
          </p:cNvPr>
          <p:cNvSpPr txBox="1"/>
          <p:nvPr/>
        </p:nvSpPr>
        <p:spPr>
          <a:xfrm>
            <a:off x="6165170" y="3260168"/>
            <a:ext cx="1251463" cy="5347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ABOUT THE WINES</a:t>
            </a:r>
          </a:p>
          <a:p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2024 White</a:t>
            </a:r>
          </a:p>
          <a:p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Expresses the balance between intensity of fruit, fresh acidity, and structure from aging in barrel, representing the best of the </a:t>
            </a:r>
            <a:r>
              <a:rPr lang="en-US" sz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Esoprão</a:t>
            </a: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estate’s vines and soils. A white wine for red wine drinkers.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2023 Red</a:t>
            </a:r>
          </a:p>
          <a:p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The benchmark red blend of Alentejo: aromatic, intense, with finely structured tannins and vibrant, complex fruit profile. A timeless wine that can age for decades.</a:t>
            </a:r>
          </a:p>
          <a:p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Both wines are </a:t>
            </a: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100% organic.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6F2FE-B44D-2A58-67B7-B29B049A0C0F}"/>
              </a:ext>
            </a:extLst>
          </p:cNvPr>
          <p:cNvSpPr txBox="1"/>
          <p:nvPr/>
        </p:nvSpPr>
        <p:spPr>
          <a:xfrm>
            <a:off x="533040" y="4442047"/>
            <a:ext cx="4400988" cy="219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ABOUT THE ARTIST &amp; ARTWORK: </a:t>
            </a:r>
            <a:r>
              <a:rPr lang="en-US" sz="115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Álvaro Siza Vieira is a world-renowned Portuguese architect specializing in contemporary design since the 1960s, and winner of the prestigious Pritzker Prize. </a:t>
            </a:r>
          </a:p>
          <a:p>
            <a:pPr>
              <a:lnSpc>
                <a:spcPct val="150000"/>
              </a:lnSpc>
            </a:pPr>
            <a:r>
              <a:rPr lang="en-US" sz="115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For the Artist Series labels, he created a design that represents the “idea that the figure is a specialist,” a tribute to the “dedication and mastery shared between those who design spaces and those who make wine.”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5C8B5-3AB5-5DE3-1794-B78A65029C5A}"/>
              </a:ext>
            </a:extLst>
          </p:cNvPr>
          <p:cNvSpPr txBox="1"/>
          <p:nvPr/>
        </p:nvSpPr>
        <p:spPr>
          <a:xfrm>
            <a:off x="470815" y="6989559"/>
            <a:ext cx="270870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5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The groundbreaking Esporão </a:t>
            </a:r>
            <a:r>
              <a:rPr lang="en-US" sz="11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Reserva</a:t>
            </a:r>
            <a:r>
              <a:rPr lang="en-US" sz="115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wines, established in 1985, are Alentejo’s—and perhaps Portugal’s—first and most iconic fine wines, and continues to serve as the highest expression of place, terroir, and art.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C7859F-3E1E-2B7A-917C-A07AC4424F34}"/>
              </a:ext>
            </a:extLst>
          </p:cNvPr>
          <p:cNvCxnSpPr>
            <a:cxnSpLocks/>
          </p:cNvCxnSpPr>
          <p:nvPr/>
        </p:nvCxnSpPr>
        <p:spPr>
          <a:xfrm>
            <a:off x="533040" y="6795941"/>
            <a:ext cx="3640186" cy="0"/>
          </a:xfrm>
          <a:prstGeom prst="line">
            <a:avLst/>
          </a:prstGeom>
          <a:ln>
            <a:solidFill>
              <a:srgbClr val="D1C9A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FF70DB2-B0FF-D643-F0B4-158CF177476E}"/>
              </a:ext>
            </a:extLst>
          </p:cNvPr>
          <p:cNvGrpSpPr/>
          <p:nvPr/>
        </p:nvGrpSpPr>
        <p:grpSpPr>
          <a:xfrm>
            <a:off x="3593305" y="6989559"/>
            <a:ext cx="999576" cy="1093024"/>
            <a:chOff x="3518634" y="7171865"/>
            <a:chExt cx="999576" cy="10930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A054A7-F30C-DA23-C44C-44A63FCA5C91}"/>
                </a:ext>
              </a:extLst>
            </p:cNvPr>
            <p:cNvSpPr txBox="1"/>
            <p:nvPr/>
          </p:nvSpPr>
          <p:spPr>
            <a:xfrm>
              <a:off x="3518634" y="7171865"/>
              <a:ext cx="99957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eorgia" panose="02040502050405020303" pitchFamily="18" charset="0"/>
                </a:rPr>
                <a:t>Learn more in the Library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6392E-4B49-80E2-B245-3A19F5026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8615" y="7715075"/>
              <a:ext cx="549814" cy="54981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97F321C-9E16-1A72-C17D-A1406689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55" t="15704" r="22434" b="8683"/>
          <a:stretch>
            <a:fillRect/>
          </a:stretch>
        </p:blipFill>
        <p:spPr>
          <a:xfrm>
            <a:off x="2959747" y="1960788"/>
            <a:ext cx="2426958" cy="2195281"/>
          </a:xfrm>
          <a:prstGeom prst="rect">
            <a:avLst/>
          </a:prstGeom>
          <a:effectLst>
            <a:outerShdw blurRad="909421" sx="109000" sy="109000" algn="ctr" rotWithShape="0">
              <a:prstClr val="black">
                <a:alpha val="7136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F63A12-CF36-6D75-8B52-917EC4F1D8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5354" y="1921587"/>
            <a:ext cx="1704425" cy="2273684"/>
          </a:xfrm>
          <a:prstGeom prst="rect">
            <a:avLst/>
          </a:prstGeom>
          <a:effectLst>
            <a:outerShdw blurRad="909421" sx="109000" sy="109000" algn="ctr" rotWithShape="0">
              <a:prstClr val="black">
                <a:alpha val="7136"/>
              </a:prstClr>
            </a:outerShdw>
          </a:effectLst>
        </p:spPr>
      </p:pic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863AFB66-6FE1-F6C8-E06C-509CC5C640EC}"/>
              </a:ext>
            </a:extLst>
          </p:cNvPr>
          <p:cNvSpPr/>
          <p:nvPr/>
        </p:nvSpPr>
        <p:spPr>
          <a:xfrm>
            <a:off x="-4445876" y="7082722"/>
            <a:ext cx="2743200" cy="1715234"/>
          </a:xfrm>
          <a:prstGeom prst="round1Rect">
            <a:avLst>
              <a:gd name="adj" fmla="val 28445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6D7AE-0E06-4CC5-FBE5-75C5B2983F31}"/>
              </a:ext>
            </a:extLst>
          </p:cNvPr>
          <p:cNvSpPr txBox="1"/>
          <p:nvPr/>
        </p:nvSpPr>
        <p:spPr>
          <a:xfrm>
            <a:off x="678115" y="1133699"/>
            <a:ext cx="6817837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solidFill>
                  <a:srgbClr val="1F574A"/>
                </a:solidFill>
                <a:latin typeface="Outfit" pitchFamily="2" charset="0"/>
              </a:rPr>
              <a:t>Esporão Artist Series </a:t>
            </a:r>
            <a:r>
              <a:rPr lang="en-US" sz="3600" b="1" dirty="0" err="1">
                <a:solidFill>
                  <a:srgbClr val="1F574A"/>
                </a:solidFill>
                <a:latin typeface="Outfit" pitchFamily="2" charset="0"/>
              </a:rPr>
              <a:t>Reserva</a:t>
            </a:r>
            <a:r>
              <a:rPr lang="en-US" sz="3600" b="1" dirty="0">
                <a:solidFill>
                  <a:srgbClr val="1F574A"/>
                </a:solidFill>
                <a:latin typeface="Outfit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C5346-D0D5-4472-EA69-E4C3C39DE3E8}"/>
              </a:ext>
            </a:extLst>
          </p:cNvPr>
          <p:cNvSpPr txBox="1"/>
          <p:nvPr/>
        </p:nvSpPr>
        <p:spPr>
          <a:xfrm>
            <a:off x="678117" y="573576"/>
            <a:ext cx="60522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C87259"/>
                </a:solidFill>
                <a:latin typeface="Georgia" panose="02040502050405020303" pitchFamily="18" charset="0"/>
              </a:rPr>
              <a:t>New Artist Series labels by </a:t>
            </a:r>
            <a:r>
              <a:rPr lang="en-US" sz="2000" dirty="0">
                <a:solidFill>
                  <a:srgbClr val="D4866C"/>
                </a:solidFill>
                <a:latin typeface="Georgia" panose="02040502050405020303" pitchFamily="18" charset="0"/>
              </a:rPr>
              <a:t>Álvaro</a:t>
            </a:r>
            <a:r>
              <a:rPr lang="en-US" sz="2000" dirty="0">
                <a:solidFill>
                  <a:srgbClr val="C87259"/>
                </a:solidFill>
                <a:latin typeface="Georgia" panose="02040502050405020303" pitchFamily="18" charset="0"/>
              </a:rPr>
              <a:t> Siza Vieira</a:t>
            </a:r>
          </a:p>
        </p:txBody>
      </p:sp>
    </p:spTree>
    <p:extLst>
      <p:ext uri="{BB962C8B-B14F-4D97-AF65-F5344CB8AC3E}">
        <p14:creationId xmlns:p14="http://schemas.microsoft.com/office/powerpoint/2010/main" val="3973350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6203AE3874C141836BCF04AE78A021" ma:contentTypeVersion="12" ma:contentTypeDescription="Create a new document." ma:contentTypeScope="" ma:versionID="ee0a271e9cc0878a7475ab63f0aa4c3f">
  <xsd:schema xmlns:xsd="http://www.w3.org/2001/XMLSchema" xmlns:xs="http://www.w3.org/2001/XMLSchema" xmlns:p="http://schemas.microsoft.com/office/2006/metadata/properties" xmlns:ns2="fd16eb0f-862a-49c0-a598-f75cde442a50" xmlns:ns3="9653c065-33f7-4c87-8f0a-091cc86e4e6b" targetNamespace="http://schemas.microsoft.com/office/2006/metadata/properties" ma:root="true" ma:fieldsID="32a007dfe17648738abdbbe9df9ad49c" ns2:_="" ns3:_="">
    <xsd:import namespace="fd16eb0f-862a-49c0-a598-f75cde442a50"/>
    <xsd:import namespace="9653c065-33f7-4c87-8f0a-091cc86e4e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6eb0f-862a-49c0-a598-f75cde442a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23cffa-6263-4da1-9c0f-917586ec88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3c065-33f7-4c87-8f0a-091cc86e4e6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89256d5-878c-4a14-8d4b-52e2e97b7add}" ma:internalName="TaxCatchAll" ma:showField="CatchAllData" ma:web="9653c065-33f7-4c87-8f0a-091cc86e4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7C7503-48E5-401F-870E-FABBE40FB3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C56B-7671-4298-BF77-044BAEEFA2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16eb0f-862a-49c0-a598-f75cde442a50"/>
    <ds:schemaRef ds:uri="9653c065-33f7-4c87-8f0a-091cc86e4e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9353</TotalTime>
  <Words>211</Words>
  <Application>Microsoft Macintosh PowerPoint</Application>
  <PresentationFormat>Custom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Century Gothic</vt:lpstr>
      <vt:lpstr>Georgia</vt:lpstr>
      <vt:lpstr>Outfit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Alexander Bryan</dc:creator>
  <cp:lastModifiedBy>Erin Drain</cp:lastModifiedBy>
  <cp:revision>193</cp:revision>
  <dcterms:created xsi:type="dcterms:W3CDTF">2024-09-25T01:55:43Z</dcterms:created>
  <dcterms:modified xsi:type="dcterms:W3CDTF">2026-07-10T16:34:35Z</dcterms:modified>
</cp:coreProperties>
</file>